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6" r:id="rId5"/>
    <p:sldId id="258" r:id="rId6"/>
    <p:sldId id="259" r:id="rId7"/>
    <p:sldId id="283" r:id="rId8"/>
    <p:sldId id="260" r:id="rId9"/>
    <p:sldId id="261" r:id="rId10"/>
    <p:sldId id="262" r:id="rId11"/>
    <p:sldId id="284" r:id="rId12"/>
    <p:sldId id="302" r:id="rId13"/>
    <p:sldId id="286" r:id="rId14"/>
    <p:sldId id="304" r:id="rId15"/>
    <p:sldId id="303" r:id="rId16"/>
    <p:sldId id="287" r:id="rId17"/>
    <p:sldId id="305" r:id="rId18"/>
    <p:sldId id="301" r:id="rId19"/>
    <p:sldId id="306" r:id="rId20"/>
    <p:sldId id="307" r:id="rId21"/>
    <p:sldId id="308" r:id="rId22"/>
    <p:sldId id="309" r:id="rId23"/>
    <p:sldId id="312" r:id="rId24"/>
    <p:sldId id="313" r:id="rId25"/>
    <p:sldId id="310" r:id="rId26"/>
    <p:sldId id="311" r:id="rId27"/>
    <p:sldId id="263" r:id="rId28"/>
    <p:sldId id="288" r:id="rId29"/>
    <p:sldId id="289" r:id="rId30"/>
    <p:sldId id="290" r:id="rId31"/>
    <p:sldId id="291" r:id="rId32"/>
    <p:sldId id="292" r:id="rId33"/>
    <p:sldId id="300" r:id="rId34"/>
    <p:sldId id="293" r:id="rId35"/>
    <p:sldId id="264" r:id="rId36"/>
    <p:sldId id="297" r:id="rId37"/>
    <p:sldId id="294" r:id="rId38"/>
    <p:sldId id="298" r:id="rId39"/>
    <p:sldId id="296" r:id="rId40"/>
    <p:sldId id="295" r:id="rId41"/>
    <p:sldId id="299" r:id="rId42"/>
    <p:sldId id="26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B3375B-9CC3-4626-B82B-1B50C5E35E7F}">
          <p14:sldIdLst>
            <p14:sldId id="256"/>
            <p14:sldId id="258"/>
            <p14:sldId id="259"/>
            <p14:sldId id="283"/>
            <p14:sldId id="260"/>
            <p14:sldId id="261"/>
            <p14:sldId id="262"/>
            <p14:sldId id="284"/>
            <p14:sldId id="302"/>
            <p14:sldId id="286"/>
          </p14:sldIdLst>
        </p14:section>
        <p14:section name="Untitled Section" id="{F0DC0D75-5AB1-4655-8D08-E4518DB12DB6}">
          <p14:sldIdLst>
            <p14:sldId id="304"/>
            <p14:sldId id="303"/>
            <p14:sldId id="287"/>
            <p14:sldId id="305"/>
            <p14:sldId id="301"/>
            <p14:sldId id="306"/>
            <p14:sldId id="307"/>
            <p14:sldId id="308"/>
            <p14:sldId id="309"/>
            <p14:sldId id="312"/>
            <p14:sldId id="313"/>
            <p14:sldId id="310"/>
            <p14:sldId id="311"/>
            <p14:sldId id="263"/>
            <p14:sldId id="288"/>
            <p14:sldId id="289"/>
            <p14:sldId id="290"/>
            <p14:sldId id="291"/>
            <p14:sldId id="292"/>
            <p14:sldId id="300"/>
            <p14:sldId id="293"/>
            <p14:sldId id="264"/>
            <p14:sldId id="297"/>
            <p14:sldId id="294"/>
            <p14:sldId id="298"/>
            <p14:sldId id="296"/>
            <p14:sldId id="295"/>
            <p14:sldId id="29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10/7/2020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ssippitoday.org/2019/10/20/hood-would-need-to-win-55-percent-of-votes-to-keep-the-house-from-deciding-race-statistical-analysis-claim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68203&amp;picture=bright-red-background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b_blue.jpg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mographics_of_South_Carolina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kanencenter.org/bitecofer-post-primary-update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unlightfoundation.com/2019/04/02/today-in-opengov-take-a-stand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theduran.com/the-changing-of-the-guard-a-marxist-analysis-of-donald-trump/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chiv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67913"/>
            <a:ext cx="10607040" cy="1311128"/>
          </a:xfrm>
        </p:spPr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Analyze and predict the votes of candidates 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for the US presidential 2016 election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FF10DAB-CBD7-4B36-A982-B9EC9EC1AB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t="25598" b="255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ECBF7A-0BE8-41EB-8DBE-B40F565234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881" r="6881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DBCF256-4137-4083-ADF1-F0C3C592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3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AA369A7-390A-4694-81F7-8D2A313F81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523" b="36523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125165-84C7-4E5A-9B55-1C14CA32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Republican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3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A22-55E9-4D5C-AACC-0D4CB036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n-US" dirty="0"/>
              <a:t>The votes of all </a:t>
            </a:r>
            <a:r>
              <a:rPr lang="id-ID" dirty="0"/>
              <a:t>R</a:t>
            </a:r>
            <a:r>
              <a:rPr lang="en-US" dirty="0" err="1"/>
              <a:t>epublican</a:t>
            </a:r>
            <a:r>
              <a:rPr lang="en-US" dirty="0"/>
              <a:t> candidates in</a:t>
            </a:r>
            <a:br>
              <a:rPr lang="id-ID" dirty="0"/>
            </a:br>
            <a:r>
              <a:rPr lang="id-ID" dirty="0"/>
              <a:t>each</a:t>
            </a:r>
            <a:r>
              <a:rPr lang="en-US" dirty="0"/>
              <a:t> states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8C38B-33D2-4666-8FA3-6366B608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00" y="1340445"/>
            <a:ext cx="8470340" cy="5445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39F23-0BB6-4935-9AD5-2FFB481235F5}"/>
              </a:ext>
            </a:extLst>
          </p:cNvPr>
          <p:cNvSpPr txBox="1"/>
          <p:nvPr/>
        </p:nvSpPr>
        <p:spPr>
          <a:xfrm>
            <a:off x="8772940" y="1939395"/>
            <a:ext cx="3116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Background Ted Cruz yang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merupakan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senator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dari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negara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bagian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Texas, 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membuat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menang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telak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negara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bagian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John Kasich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mendapat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suara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mayoritas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Ohio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dibanding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kandidat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terkuat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lain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dikarenakan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masih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menjabat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Gubernur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negara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bagian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Ohio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4874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ACEDBF-08FD-4939-AEA9-6011E8BF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votes</a:t>
            </a:r>
            <a:endParaRPr lang="en-GB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7E86756C-9B4A-4A37-853C-B41D38763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1763514"/>
            <a:ext cx="8375374" cy="5384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A2EE35-34C4-4A7B-9A69-4397D35A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63" y="1398525"/>
            <a:ext cx="5463657" cy="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2F85898-6E9A-4425-AFAE-31E36861D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8021" b="3802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86C460-CD13-4636-8EB8-6B9D713A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Democrat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91701-3176-4C37-8221-C79237373962}"/>
              </a:ext>
            </a:extLst>
          </p:cNvPr>
          <p:cNvSpPr txBox="1"/>
          <p:nvPr/>
        </p:nvSpPr>
        <p:spPr>
          <a:xfrm>
            <a:off x="123992" y="6734651"/>
            <a:ext cx="11944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commons.wikimedia.org/wiki/File:Bb_blue.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912311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1000-81C0-4A6F-88FF-51579261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votes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13EF3-A5D7-48B7-AAD9-C857D9C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58" y="6113924"/>
            <a:ext cx="5785605" cy="243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FFE57-42A9-48DA-B7D6-D8EC751D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60" y="1285875"/>
            <a:ext cx="666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5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E42B-656A-43C4-9225-6BCC1757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votes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F5DB7-B958-4C90-AF42-D47B5B24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991961"/>
            <a:ext cx="9124950" cy="586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1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B2353-193A-4C75-9735-C5515D2D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id-ID" dirty="0"/>
              <a:t>C</a:t>
            </a:r>
            <a:r>
              <a:rPr lang="en-US" dirty="0" err="1"/>
              <a:t>andidate</a:t>
            </a:r>
            <a:r>
              <a:rPr lang="en-US" dirty="0"/>
              <a:t> </a:t>
            </a:r>
            <a:r>
              <a:rPr lang="id-ID" dirty="0"/>
              <a:t>A</a:t>
            </a:r>
            <a:r>
              <a:rPr lang="en-US" dirty="0" err="1"/>
              <a:t>nalysis</a:t>
            </a:r>
            <a:r>
              <a:rPr lang="en-US" dirty="0"/>
              <a:t> </a:t>
            </a:r>
            <a:r>
              <a:rPr lang="id-ID" dirty="0"/>
              <a:t>B</a:t>
            </a:r>
            <a:r>
              <a:rPr lang="en-US" dirty="0" err="1"/>
              <a:t>ased</a:t>
            </a:r>
            <a:r>
              <a:rPr lang="en-US" dirty="0"/>
              <a:t> </a:t>
            </a:r>
            <a:br>
              <a:rPr lang="id-ID" dirty="0"/>
            </a:br>
            <a:r>
              <a:rPr lang="en-US" dirty="0"/>
              <a:t>on </a:t>
            </a:r>
            <a:r>
              <a:rPr lang="id-ID" dirty="0"/>
              <a:t>D</a:t>
            </a:r>
            <a:r>
              <a:rPr lang="en-US" dirty="0" err="1"/>
              <a:t>emographics</a:t>
            </a: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20C10-9139-4DB3-BFBE-15CD0F5C19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963" b="36963"/>
          <a:stretch>
            <a:fillRect/>
          </a:stretch>
        </p:blipFill>
        <p:spPr>
          <a:xfrm>
            <a:off x="0" y="1805467"/>
            <a:ext cx="8958470" cy="2119313"/>
          </a:xfrm>
        </p:spPr>
      </p:pic>
    </p:spTree>
    <p:extLst>
      <p:ext uri="{BB962C8B-B14F-4D97-AF65-F5344CB8AC3E}">
        <p14:creationId xmlns:p14="http://schemas.microsoft.com/office/powerpoint/2010/main" val="3713168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64AB8A-E11A-444D-B3E0-A33337E1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25" y="781878"/>
            <a:ext cx="9808606" cy="54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10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64AB8A-E11A-444D-B3E0-A33337E1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25" y="781878"/>
            <a:ext cx="9808606" cy="5496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E2C2B0-0E45-4808-B804-A1D44E7E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37" y="627017"/>
            <a:ext cx="9860935" cy="5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4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DBF2878-E600-4260-94E4-AC7207D1EF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t="17413" b="17413"/>
          <a:stretch>
            <a:fillRect/>
          </a:stretch>
        </p:blipFill>
        <p:spPr/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66" y="5829103"/>
            <a:ext cx="10607040" cy="701731"/>
          </a:xfrm>
        </p:spPr>
        <p:txBody>
          <a:bodyPr/>
          <a:lstStyle/>
          <a:p>
            <a:r>
              <a:rPr kumimoji="0" lang="en-US" sz="44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This Research using linear regression method 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 calculate the percentage of votes that were missing in some states</a:t>
            </a:r>
            <a:r>
              <a:rPr kumimoji="0" lang="en-US" sz="44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251971-3722-4748-AA3E-83CB5856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63" y="1296631"/>
            <a:ext cx="9073274" cy="5289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8F8E5-663F-4E31-BE9A-1B771D8FF68D}"/>
              </a:ext>
            </a:extLst>
          </p:cNvPr>
          <p:cNvSpPr txBox="1"/>
          <p:nvPr/>
        </p:nvSpPr>
        <p:spPr>
          <a:xfrm>
            <a:off x="861392" y="1347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800" dirty="0"/>
              <a:t>P</a:t>
            </a:r>
            <a:r>
              <a:rPr lang="en-US" sz="1800" dirty="0" err="1"/>
              <a:t>ercentage</a:t>
            </a:r>
            <a:r>
              <a:rPr lang="en-US" sz="1800" dirty="0"/>
              <a:t> of fraction votes each state between candidates</a:t>
            </a:r>
            <a:r>
              <a:rPr lang="id-ID" sz="1800" dirty="0"/>
              <a:t> </a:t>
            </a:r>
            <a:br>
              <a:rPr lang="id-ID" sz="1800" dirty="0"/>
            </a:br>
            <a:r>
              <a:rPr lang="id-ID" sz="1800" dirty="0"/>
              <a:t>Hillary Clinton vs Donal Trump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038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51CD7-C2C5-4991-8F9E-9486C2E7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69" y="1278745"/>
            <a:ext cx="9264061" cy="5579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A9511B-7376-4F0B-871D-57460DBECB99}"/>
              </a:ext>
            </a:extLst>
          </p:cNvPr>
          <p:cNvSpPr txBox="1"/>
          <p:nvPr/>
        </p:nvSpPr>
        <p:spPr>
          <a:xfrm>
            <a:off x="424070" y="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800" dirty="0"/>
            </a:br>
            <a:r>
              <a:rPr lang="id-ID" sz="1800" dirty="0"/>
              <a:t>P</a:t>
            </a:r>
            <a:r>
              <a:rPr lang="en-US" sz="1800" dirty="0" err="1"/>
              <a:t>ercentage</a:t>
            </a:r>
            <a:r>
              <a:rPr lang="en-US" sz="1800" dirty="0"/>
              <a:t> of the total national votes of each state between candidates</a:t>
            </a:r>
            <a:br>
              <a:rPr lang="id-ID" sz="1800" dirty="0"/>
            </a:br>
            <a:r>
              <a:rPr lang="id-ID" sz="1800" dirty="0"/>
              <a:t>Hillary Clinton vs Donald Trump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975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473BE4-38F3-487B-BFA3-1C1C9B1C0D2A}"/>
              </a:ext>
            </a:extLst>
          </p:cNvPr>
          <p:cNvSpPr txBox="1"/>
          <p:nvPr/>
        </p:nvSpPr>
        <p:spPr>
          <a:xfrm>
            <a:off x="516834" y="1517812"/>
            <a:ext cx="111583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/>
              <a:t>Secara</a:t>
            </a:r>
            <a:r>
              <a:rPr lang="en-US" sz="1800" dirty="0"/>
              <a:t> head to head,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sisi</a:t>
            </a:r>
            <a:r>
              <a:rPr lang="en-US" sz="1800" dirty="0"/>
              <a:t> Income </a:t>
            </a:r>
            <a:r>
              <a:rPr lang="en-US" sz="1800" dirty="0" err="1"/>
              <a:t>kecenderungan</a:t>
            </a:r>
            <a:r>
              <a:rPr lang="en-US" sz="1800" dirty="0"/>
              <a:t> </a:t>
            </a:r>
            <a:r>
              <a:rPr lang="en-US" sz="1800" dirty="0" err="1"/>
              <a:t>pemilih</a:t>
            </a:r>
            <a:r>
              <a:rPr lang="en-US" sz="1800" dirty="0"/>
              <a:t> Hillary </a:t>
            </a:r>
            <a:r>
              <a:rPr lang="en-US" sz="1800" dirty="0" err="1"/>
              <a:t>yaitu</a:t>
            </a:r>
            <a:r>
              <a:rPr lang="en-US" sz="1800" dirty="0"/>
              <a:t> pada </a:t>
            </a:r>
            <a:r>
              <a:rPr lang="en-US" sz="1800" dirty="0" err="1"/>
              <a:t>kelompok</a:t>
            </a:r>
            <a:r>
              <a:rPr lang="en-US" sz="1800" dirty="0"/>
              <a:t> </a:t>
            </a:r>
            <a:r>
              <a:rPr lang="en-US" sz="1800" i="1" dirty="0"/>
              <a:t>range Mid - Low Income</a:t>
            </a:r>
            <a:r>
              <a:rPr lang="en-US" sz="1800" dirty="0"/>
              <a:t>, </a:t>
            </a:r>
            <a:r>
              <a:rPr lang="en-US" sz="1800" dirty="0" err="1"/>
              <a:t>sedangkan</a:t>
            </a:r>
            <a:r>
              <a:rPr lang="en-US" sz="1800" dirty="0"/>
              <a:t> Trump </a:t>
            </a:r>
            <a:r>
              <a:rPr lang="id-ID" sz="1800" dirty="0"/>
              <a:t>berada</a:t>
            </a:r>
            <a:r>
              <a:rPr lang="en-US" sz="1800" dirty="0"/>
              <a:t> </a:t>
            </a:r>
            <a:r>
              <a:rPr lang="en-US" sz="1800" dirty="0" err="1"/>
              <a:t>dikelompok</a:t>
            </a:r>
            <a:r>
              <a:rPr lang="en-US" sz="1800" dirty="0"/>
              <a:t> </a:t>
            </a:r>
            <a:r>
              <a:rPr lang="en-US" sz="1800" i="1" dirty="0"/>
              <a:t>Middle Class</a:t>
            </a:r>
            <a:r>
              <a:rPr lang="id-ID" sz="1800" dirty="0"/>
              <a:t> bahkan kecenderungannya semakin tinggi penghasilan semakin pemilih untuk memilih Trump walaupun korelasi nya tidak terlalu signifikan, untuk hillary berlaku kebalikannya.</a:t>
            </a: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/>
              <a:t>Sedangkan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id-ID" sz="1800" dirty="0"/>
              <a:t>kategori</a:t>
            </a:r>
            <a:r>
              <a:rPr lang="en-US" sz="1800" dirty="0"/>
              <a:t> </a:t>
            </a:r>
            <a:r>
              <a:rPr lang="en-US" sz="1800" dirty="0" err="1"/>
              <a:t>etnis</a:t>
            </a:r>
            <a:r>
              <a:rPr lang="en-US" sz="1800" dirty="0"/>
              <a:t>,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id-ID" sz="1800" dirty="0"/>
              <a:t>kelompok </a:t>
            </a:r>
            <a:r>
              <a:rPr lang="id-ID" sz="1800" i="1" dirty="0"/>
              <a:t>black</a:t>
            </a:r>
            <a:r>
              <a:rPr lang="id-ID" sz="1800" dirty="0"/>
              <a:t>, kecenderungannya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memilih</a:t>
            </a:r>
            <a:r>
              <a:rPr lang="en-US" sz="1800" dirty="0"/>
              <a:t> Hillary Clinton</a:t>
            </a:r>
            <a:r>
              <a:rPr lang="id-ID" sz="1800" dirty="0"/>
              <a:t>, bahkan korelasi hillary hampir mendekati 1 dibanding trump , </a:t>
            </a:r>
            <a:r>
              <a:rPr lang="en-US" sz="1800" dirty="0" err="1"/>
              <a:t>sedangkan</a:t>
            </a:r>
            <a:r>
              <a:rPr lang="en-US" sz="1800" dirty="0"/>
              <a:t> Hispanic </a:t>
            </a:r>
            <a:r>
              <a:rPr lang="en-US" sz="1800" dirty="0" err="1"/>
              <a:t>perbedaannya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signifikan</a:t>
            </a:r>
            <a:r>
              <a:rPr lang="en-US" sz="1800" dirty="0"/>
              <a:t> dan trend 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masih</a:t>
            </a:r>
            <a:r>
              <a:rPr lang="en-US" sz="1800" dirty="0"/>
              <a:t> </a:t>
            </a:r>
            <a:r>
              <a:rPr lang="en-US" sz="1800" dirty="0" err="1"/>
              <a:t>positif</a:t>
            </a:r>
            <a:r>
              <a:rPr lang="id-ID" sz="1800" dirty="0"/>
              <a:t> untuk ke 2 pasangan</a:t>
            </a:r>
            <a:r>
              <a:rPr lang="en-US" sz="1800" dirty="0"/>
              <a:t>. </a:t>
            </a:r>
            <a:r>
              <a:rPr lang="en-US" sz="1800" dirty="0" err="1"/>
              <a:t>Kampanye</a:t>
            </a:r>
            <a:r>
              <a:rPr lang="en-US" sz="1800" dirty="0"/>
              <a:t> Trump yang anti-</a:t>
            </a:r>
            <a:r>
              <a:rPr lang="en-US" sz="1800" dirty="0" err="1"/>
              <a:t>imigran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terlalu</a:t>
            </a:r>
            <a:r>
              <a:rPr lang="en-US" sz="1800" dirty="0"/>
              <a:t> </a:t>
            </a:r>
            <a:r>
              <a:rPr lang="en-US" sz="1800" dirty="0" err="1"/>
              <a:t>berpengaruh</a:t>
            </a:r>
            <a:r>
              <a:rPr lang="en-US" sz="1800" dirty="0"/>
              <a:t> </a:t>
            </a:r>
            <a:r>
              <a:rPr lang="id-ID" sz="1800" dirty="0"/>
              <a:t>negatif </a:t>
            </a:r>
            <a:r>
              <a:rPr lang="en-US" sz="1800" dirty="0"/>
              <a:t>pada </a:t>
            </a:r>
            <a:r>
              <a:rPr lang="en-US" sz="1800" dirty="0" err="1"/>
              <a:t>suara</a:t>
            </a:r>
            <a:r>
              <a:rPr lang="en-US" sz="1800" dirty="0"/>
              <a:t> </a:t>
            </a:r>
            <a:r>
              <a:rPr lang="en-US" sz="1800" dirty="0" err="1"/>
              <a:t>kelompok</a:t>
            </a:r>
            <a:r>
              <a:rPr lang="en-US" sz="1800" dirty="0"/>
              <a:t> </a:t>
            </a:r>
            <a:r>
              <a:rPr lang="en-US" sz="1800" i="1" dirty="0"/>
              <a:t>Hispanic</a:t>
            </a:r>
            <a:r>
              <a:rPr lang="id-ID" sz="1800" dirty="0"/>
              <a:t>. Dan untuk etnis </a:t>
            </a:r>
            <a:r>
              <a:rPr lang="id-ID" sz="1800" i="1" dirty="0"/>
              <a:t>white</a:t>
            </a:r>
            <a:r>
              <a:rPr lang="id-ID" sz="1800" dirty="0"/>
              <a:t> kedua pasangan trendlines nya minus atau negatif walaupun tidak terlalu signifikan.</a:t>
            </a: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/>
              <a:t>Kelompok</a:t>
            </a:r>
            <a:r>
              <a:rPr lang="en-US" sz="1800" dirty="0"/>
              <a:t> Kurang </a:t>
            </a:r>
            <a:r>
              <a:rPr lang="en-US" sz="1800" dirty="0" err="1"/>
              <a:t>mampu</a:t>
            </a:r>
            <a:r>
              <a:rPr lang="en-US" sz="1800" dirty="0"/>
              <a:t>, </a:t>
            </a:r>
            <a:r>
              <a:rPr lang="en-US" sz="1800" dirty="0" err="1"/>
              <a:t>Pengangguran</a:t>
            </a:r>
            <a:r>
              <a:rPr lang="en-US" sz="1800" dirty="0"/>
              <a:t> dan </a:t>
            </a:r>
            <a:r>
              <a:rPr lang="en-US" sz="1800" dirty="0" err="1"/>
              <a:t>Jenis</a:t>
            </a:r>
            <a:r>
              <a:rPr lang="en-US" sz="1800" dirty="0"/>
              <a:t> </a:t>
            </a:r>
            <a:r>
              <a:rPr lang="en-US" sz="1800" dirty="0" err="1"/>
              <a:t>Kelamin</a:t>
            </a:r>
            <a:r>
              <a:rPr lang="en-US" sz="1800" dirty="0"/>
              <a:t> Wanita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memilih</a:t>
            </a:r>
            <a:r>
              <a:rPr lang="en-US" sz="1800" dirty="0"/>
              <a:t> Hillary Clinton </a:t>
            </a:r>
            <a:r>
              <a:rPr lang="en-US" sz="1800" dirty="0" err="1"/>
              <a:t>dibanding</a:t>
            </a:r>
            <a:r>
              <a:rPr lang="en-US" sz="1800" dirty="0"/>
              <a:t> Donald Trump, </a:t>
            </a:r>
            <a:r>
              <a:rPr lang="en-US" sz="1800" dirty="0" err="1"/>
              <a:t>hal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id-ID" sz="1800" dirty="0"/>
              <a:t>secara tidak langsung</a:t>
            </a:r>
            <a:r>
              <a:rPr lang="en-US" sz="1800" dirty="0"/>
              <a:t> </a:t>
            </a:r>
            <a:r>
              <a:rPr lang="id-ID" sz="1800" dirty="0"/>
              <a:t>ada relevansi dari</a:t>
            </a:r>
            <a:r>
              <a:rPr lang="en-US" sz="1800" dirty="0"/>
              <a:t> </a:t>
            </a:r>
            <a:r>
              <a:rPr lang="en-US" sz="1800" dirty="0" err="1"/>
              <a:t>kampanye</a:t>
            </a:r>
            <a:r>
              <a:rPr lang="en-US" sz="1800" dirty="0"/>
              <a:t> Hillary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investasi</a:t>
            </a:r>
            <a:r>
              <a:rPr lang="en-US" sz="1800" dirty="0"/>
              <a:t> </a:t>
            </a:r>
            <a:r>
              <a:rPr lang="en-US" sz="1800" dirty="0" err="1"/>
              <a:t>publik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mendorong</a:t>
            </a:r>
            <a:r>
              <a:rPr lang="en-US" sz="1800" dirty="0"/>
              <a:t> </a:t>
            </a:r>
            <a:r>
              <a:rPr lang="en-US" sz="1800" dirty="0" err="1"/>
              <a:t>pertumbuhan</a:t>
            </a:r>
            <a:r>
              <a:rPr lang="en-US" sz="1800" dirty="0"/>
              <a:t> </a:t>
            </a:r>
            <a:r>
              <a:rPr lang="en-US" sz="1800" dirty="0" err="1"/>
              <a:t>lapangan</a:t>
            </a:r>
            <a:r>
              <a:rPr lang="en-US" sz="1800" dirty="0"/>
              <a:t> </a:t>
            </a:r>
            <a:r>
              <a:rPr lang="en-US" sz="1800" dirty="0" err="1"/>
              <a:t>kerja</a:t>
            </a:r>
            <a:r>
              <a:rPr lang="en-US" sz="1800" dirty="0"/>
              <a:t>, </a:t>
            </a:r>
            <a:r>
              <a:rPr lang="en-US" sz="1800" dirty="0" err="1"/>
              <a:t>memperkenalkan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perpajakan</a:t>
            </a:r>
            <a:r>
              <a:rPr lang="en-US" sz="1800" dirty="0"/>
              <a:t> yang </a:t>
            </a:r>
            <a:r>
              <a:rPr lang="en-US" sz="1800" dirty="0" err="1"/>
              <a:t>adil</a:t>
            </a:r>
            <a:r>
              <a:rPr lang="en-US" sz="1800" dirty="0"/>
              <a:t>, </a:t>
            </a:r>
            <a:r>
              <a:rPr lang="en-US" sz="1800" dirty="0" err="1"/>
              <a:t>menyederhanakan</a:t>
            </a:r>
            <a:r>
              <a:rPr lang="en-US" sz="1800" dirty="0"/>
              <a:t> </a:t>
            </a:r>
            <a:r>
              <a:rPr lang="en-US" sz="1800" dirty="0" err="1"/>
              <a:t>pajak</a:t>
            </a:r>
            <a:r>
              <a:rPr lang="en-US" sz="1800" dirty="0"/>
              <a:t> </a:t>
            </a:r>
            <a:r>
              <a:rPr lang="en-US" sz="1800" dirty="0" err="1"/>
              <a:t>bahkan</a:t>
            </a:r>
            <a:r>
              <a:rPr lang="en-US" sz="1800" dirty="0"/>
              <a:t> </a:t>
            </a:r>
            <a:r>
              <a:rPr lang="en-US" sz="1800" dirty="0" err="1"/>
              <a:t>menghapus</a:t>
            </a:r>
            <a:r>
              <a:rPr lang="en-US" sz="1800" dirty="0"/>
              <a:t> </a:t>
            </a:r>
            <a:r>
              <a:rPr lang="en-US" sz="1800" dirty="0" err="1"/>
              <a:t>pajak</a:t>
            </a:r>
            <a:r>
              <a:rPr lang="en-US" sz="1800" dirty="0"/>
              <a:t> </a:t>
            </a:r>
            <a:r>
              <a:rPr lang="en-US" sz="1800" dirty="0" err="1"/>
              <a:t>bagi</a:t>
            </a:r>
            <a:r>
              <a:rPr lang="en-US" sz="1800" dirty="0"/>
              <a:t> </a:t>
            </a:r>
            <a:r>
              <a:rPr lang="en-US" sz="1800" dirty="0" err="1"/>
              <a:t>usaha</a:t>
            </a:r>
            <a:r>
              <a:rPr lang="en-US" sz="1800" dirty="0"/>
              <a:t> </a:t>
            </a:r>
            <a:r>
              <a:rPr lang="en-US" sz="1800" dirty="0" err="1"/>
              <a:t>kecil</a:t>
            </a:r>
            <a:r>
              <a:rPr lang="id-ID" sz="1800" dirty="0"/>
              <a:t>.</a:t>
            </a: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suara</a:t>
            </a:r>
            <a:r>
              <a:rPr lang="en-US" sz="1800" dirty="0"/>
              <a:t> di </a:t>
            </a:r>
            <a:r>
              <a:rPr lang="id-ID" sz="1800" dirty="0"/>
              <a:t>demografi masyarakat  berpendidikan</a:t>
            </a:r>
            <a:r>
              <a:rPr lang="en-US" sz="1800" dirty="0"/>
              <a:t>, </a:t>
            </a:r>
            <a:r>
              <a:rPr lang="id-ID" sz="1800" dirty="0"/>
              <a:t>kecenderungan masyarakat AS lebih</a:t>
            </a:r>
            <a:r>
              <a:rPr lang="en-US" sz="1800" dirty="0"/>
              <a:t> </a:t>
            </a:r>
            <a:r>
              <a:rPr lang="en-US" sz="1800" dirty="0" err="1"/>
              <a:t>memilih</a:t>
            </a:r>
            <a:r>
              <a:rPr lang="en-US" sz="1800" dirty="0"/>
              <a:t> Donald Trump</a:t>
            </a:r>
            <a:r>
              <a:rPr lang="id-ID" sz="1800" dirty="0"/>
              <a:t> dibanding Hillary Clinton hal ini dapat dilihat pada </a:t>
            </a:r>
            <a:r>
              <a:rPr lang="id-ID" sz="1800" i="1" dirty="0"/>
              <a:t>trend lines</a:t>
            </a:r>
            <a:r>
              <a:rPr lang="id-ID" sz="1800" dirty="0"/>
              <a:t> trump yang cenderung positif.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02E9B-F568-41C1-BB2F-333B81014850}"/>
              </a:ext>
            </a:extLst>
          </p:cNvPr>
          <p:cNvSpPr txBox="1"/>
          <p:nvPr/>
        </p:nvSpPr>
        <p:spPr>
          <a:xfrm>
            <a:off x="516834" y="538874"/>
            <a:ext cx="8335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dirty="0"/>
              <a:t>Analysis</a:t>
            </a:r>
            <a:r>
              <a:rPr lang="en-US" sz="2400" dirty="0"/>
              <a:t> based on income, Education, and ethnicity: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2232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226952-4F43-4B1F-84A2-E8E95981F366}"/>
              </a:ext>
            </a:extLst>
          </p:cNvPr>
          <p:cNvSpPr txBox="1"/>
          <p:nvPr/>
        </p:nvSpPr>
        <p:spPr>
          <a:xfrm>
            <a:off x="808382" y="2256834"/>
            <a:ext cx="88922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/>
              <a:t>Kantong</a:t>
            </a:r>
            <a:r>
              <a:rPr lang="en-US" sz="1800" dirty="0"/>
              <a:t> </a:t>
            </a:r>
            <a:r>
              <a:rPr lang="id-ID" sz="1800" dirty="0"/>
              <a:t>suara terbesar</a:t>
            </a:r>
            <a:r>
              <a:rPr lang="en-US" sz="1800" dirty="0"/>
              <a:t> Donald Trump </a:t>
            </a:r>
            <a:r>
              <a:rPr lang="id-ID" sz="1800" dirty="0"/>
              <a:t>berada </a:t>
            </a:r>
            <a:r>
              <a:rPr lang="en-US" sz="1800" dirty="0"/>
              <a:t>di negara </a:t>
            </a:r>
            <a:r>
              <a:rPr lang="en-US" sz="1800" dirty="0" err="1"/>
              <a:t>bagian</a:t>
            </a:r>
            <a:r>
              <a:rPr lang="en-US" sz="1800" dirty="0"/>
              <a:t> </a:t>
            </a:r>
            <a:r>
              <a:rPr lang="en-US" sz="1800" dirty="0" err="1"/>
              <a:t>berikut</a:t>
            </a:r>
            <a:r>
              <a:rPr lang="en-US" sz="1800" dirty="0"/>
              <a:t>:</a:t>
            </a:r>
          </a:p>
          <a:p>
            <a:pPr marL="0" indent="0" algn="just">
              <a:buNone/>
            </a:pPr>
            <a:r>
              <a:rPr lang="en-US" sz="1800" dirty="0"/>
              <a:t>   </a:t>
            </a:r>
            <a:r>
              <a:rPr lang="id-ID" sz="1800" dirty="0"/>
              <a:t> </a:t>
            </a:r>
            <a:r>
              <a:rPr lang="en-US" sz="1800" dirty="0"/>
              <a:t>Ohio, Alabama, </a:t>
            </a:r>
            <a:r>
              <a:rPr lang="en-US" sz="1800" dirty="0" err="1"/>
              <a:t>Massachuset,Illinois,California</a:t>
            </a:r>
            <a:r>
              <a:rPr lang="en-US" sz="1800" dirty="0"/>
              <a:t>, dan Michigan</a:t>
            </a:r>
          </a:p>
          <a:p>
            <a:pPr algn="just"/>
            <a:r>
              <a:rPr lang="en-US" sz="1800" dirty="0"/>
              <a:t>Hillary Clinton :</a:t>
            </a:r>
          </a:p>
          <a:p>
            <a:pPr marL="0" indent="0" algn="just">
              <a:buNone/>
            </a:pPr>
            <a:r>
              <a:rPr lang="en-US" sz="1800" dirty="0"/>
              <a:t>   California, Illinois, New York, </a:t>
            </a:r>
            <a:r>
              <a:rPr lang="en-US" sz="1800" dirty="0" err="1"/>
              <a:t>Massachussets</a:t>
            </a:r>
            <a:r>
              <a:rPr lang="en-US" sz="1800" dirty="0"/>
              <a:t>, dan Texas</a:t>
            </a:r>
          </a:p>
          <a:p>
            <a:pPr marL="0" indent="0" algn="just">
              <a:buNone/>
            </a:pPr>
            <a:r>
              <a:rPr lang="en-US" sz="1800" dirty="0"/>
              <a:t>Hillary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persentase</a:t>
            </a:r>
            <a:r>
              <a:rPr lang="en-US" sz="1800" dirty="0"/>
              <a:t> </a:t>
            </a:r>
            <a:r>
              <a:rPr lang="en-US" sz="1800" dirty="0" err="1"/>
              <a:t>suara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r>
              <a:rPr lang="en-US" sz="1800" dirty="0"/>
              <a:t> </a:t>
            </a:r>
            <a:r>
              <a:rPr lang="en-US" sz="1800" dirty="0" err="1"/>
              <a:t>menang</a:t>
            </a:r>
            <a:r>
              <a:rPr lang="en-US" sz="1800" dirty="0"/>
              <a:t> </a:t>
            </a:r>
            <a:r>
              <a:rPr lang="en-US" sz="1800" dirty="0" err="1"/>
              <a:t>dibeberapa</a:t>
            </a:r>
            <a:r>
              <a:rPr lang="en-US" sz="1800" dirty="0"/>
              <a:t>  </a:t>
            </a:r>
            <a:r>
              <a:rPr lang="id-ID" sz="1800" dirty="0"/>
              <a:t>n</a:t>
            </a:r>
            <a:r>
              <a:rPr lang="en-US" sz="1800" dirty="0" err="1"/>
              <a:t>egara</a:t>
            </a:r>
            <a:r>
              <a:rPr lang="en-US" sz="1800" dirty="0"/>
              <a:t> </a:t>
            </a:r>
            <a:r>
              <a:rPr lang="en-US" sz="1800" dirty="0" err="1"/>
              <a:t>bagian</a:t>
            </a:r>
            <a:r>
              <a:rPr lang="id-ID" sz="1800" dirty="0"/>
              <a:t> </a:t>
            </a:r>
            <a:r>
              <a:rPr lang="en-US" sz="1800" dirty="0"/>
              <a:t>,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menyumbang</a:t>
            </a:r>
            <a:r>
              <a:rPr lang="en-US" sz="1800" dirty="0"/>
              <a:t>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0.5 </a:t>
            </a:r>
            <a:r>
              <a:rPr lang="en-US" sz="1800" dirty="0" err="1"/>
              <a:t>persen</a:t>
            </a:r>
            <a:r>
              <a:rPr lang="en-US" sz="1800" dirty="0"/>
              <a:t> </a:t>
            </a:r>
            <a:r>
              <a:rPr lang="en-US" sz="1800" dirty="0" err="1"/>
              <a:t>suara</a:t>
            </a:r>
            <a:r>
              <a:rPr lang="id-ID" sz="1800" dirty="0"/>
              <a:t> </a:t>
            </a:r>
            <a:r>
              <a:rPr lang="en-US" sz="1800" dirty="0" err="1"/>
              <a:t>nasional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Iowa, Colorado, Rhode Island, </a:t>
            </a:r>
            <a:r>
              <a:rPr lang="en-US" sz="1800" dirty="0" err="1"/>
              <a:t>Tetapi</a:t>
            </a:r>
            <a:r>
              <a:rPr lang="en-US" sz="1800" dirty="0"/>
              <a:t> Hilary juga </a:t>
            </a:r>
            <a:r>
              <a:rPr lang="en-US" sz="1800" dirty="0" err="1"/>
              <a:t>menang</a:t>
            </a:r>
            <a:r>
              <a:rPr lang="en-US" sz="1800" dirty="0"/>
              <a:t> di 4 negara </a:t>
            </a:r>
            <a:r>
              <a:rPr lang="en-US" sz="1800" dirty="0" err="1"/>
              <a:t>bagian</a:t>
            </a:r>
            <a:r>
              <a:rPr lang="en-US" sz="1800" dirty="0"/>
              <a:t> yang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kantong</a:t>
            </a:r>
            <a:r>
              <a:rPr lang="en-US" sz="1800" dirty="0"/>
              <a:t> </a:t>
            </a:r>
            <a:r>
              <a:rPr lang="en-US" sz="1800" dirty="0" err="1"/>
              <a:t>terbesar</a:t>
            </a:r>
            <a:r>
              <a:rPr lang="en-US" sz="1800" dirty="0"/>
              <a:t> </a:t>
            </a:r>
            <a:r>
              <a:rPr lang="en-US" sz="1800" dirty="0" err="1"/>
              <a:t>suara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r>
              <a:rPr lang="en-US" sz="1800" dirty="0"/>
              <a:t>,</a:t>
            </a:r>
            <a:r>
              <a:rPr lang="id-ID" sz="1800" dirty="0"/>
              <a:t> </a:t>
            </a:r>
            <a:r>
              <a:rPr lang="en-US" sz="1800" dirty="0" err="1"/>
              <a:t>sedangkan</a:t>
            </a:r>
            <a:r>
              <a:rPr lang="en-US" sz="1800" dirty="0"/>
              <a:t> Trump </a:t>
            </a:r>
            <a:r>
              <a:rPr lang="en-US" sz="1800" dirty="0" err="1"/>
              <a:t>menang</a:t>
            </a:r>
            <a:r>
              <a:rPr lang="en-US" sz="1800" dirty="0"/>
              <a:t> </a:t>
            </a:r>
            <a:r>
              <a:rPr lang="en-US" sz="1800" dirty="0" err="1"/>
              <a:t>dibanyak</a:t>
            </a:r>
            <a:r>
              <a:rPr lang="en-US" sz="1800" dirty="0"/>
              <a:t> negara </a:t>
            </a:r>
            <a:r>
              <a:rPr lang="en-US" sz="1800" dirty="0" err="1"/>
              <a:t>bagian</a:t>
            </a:r>
            <a:r>
              <a:rPr lang="en-US" sz="1800" dirty="0"/>
              <a:t> dan </a:t>
            </a:r>
            <a:r>
              <a:rPr lang="en-US" sz="1800" dirty="0" err="1"/>
              <a:t>meskipun</a:t>
            </a:r>
            <a:r>
              <a:rPr lang="en-US" sz="1800" dirty="0"/>
              <a:t> rata-rata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1 </a:t>
            </a:r>
            <a:r>
              <a:rPr lang="en-US" sz="1800" dirty="0" err="1"/>
              <a:t>persen</a:t>
            </a:r>
            <a:r>
              <a:rPr lang="en-US" sz="1800" dirty="0"/>
              <a:t> </a:t>
            </a:r>
            <a:r>
              <a:rPr lang="en-US" sz="1800" dirty="0" err="1"/>
              <a:t>suara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rata-rata 2,34 % </a:t>
            </a:r>
            <a:r>
              <a:rPr lang="en-US" sz="1800" dirty="0" err="1"/>
              <a:t>suara</a:t>
            </a:r>
            <a:r>
              <a:rPr lang="en-US" sz="1800" dirty="0"/>
              <a:t> </a:t>
            </a:r>
            <a:r>
              <a:rPr lang="en-US" sz="1800" dirty="0" err="1"/>
              <a:t>nasional</a:t>
            </a:r>
            <a:r>
              <a:rPr lang="en-US" sz="1800" dirty="0"/>
              <a:t> di </a:t>
            </a:r>
            <a:r>
              <a:rPr lang="en-US" sz="1800" dirty="0" err="1"/>
              <a:t>setiap</a:t>
            </a:r>
            <a:r>
              <a:rPr lang="en-US" sz="1800" dirty="0"/>
              <a:t> state.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93192-BA03-454E-A271-83A61F8D2878}"/>
              </a:ext>
            </a:extLst>
          </p:cNvPr>
          <p:cNvSpPr txBox="1"/>
          <p:nvPr/>
        </p:nvSpPr>
        <p:spPr>
          <a:xfrm>
            <a:off x="808382" y="88876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Kesimpulan based on national votes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50202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33" r="3333"/>
          <a:stretch/>
        </p:blipFill>
        <p:spPr>
          <a:xfrm>
            <a:off x="1" y="0"/>
            <a:ext cx="12191999" cy="6858000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55" y="5539409"/>
            <a:ext cx="7241366" cy="949016"/>
          </a:xfrm>
        </p:spPr>
        <p:txBody>
          <a:bodyPr/>
          <a:lstStyle/>
          <a:p>
            <a:r>
              <a:rPr lang="en-US" dirty="0" err="1"/>
              <a:t>Prediksi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9BC250-3D7D-4F27-8EF4-2BD8DD86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41" y="476204"/>
            <a:ext cx="11174186" cy="491205"/>
          </a:xfrm>
        </p:spPr>
        <p:txBody>
          <a:bodyPr/>
          <a:lstStyle/>
          <a:p>
            <a:r>
              <a:rPr lang="en-US" dirty="0"/>
              <a:t>Problem Identification:</a:t>
            </a:r>
            <a:br>
              <a:rPr lang="id-ID" dirty="0"/>
            </a:b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9409D-8D06-4E36-ACA7-8C22374B3484}"/>
              </a:ext>
            </a:extLst>
          </p:cNvPr>
          <p:cNvSpPr txBox="1"/>
          <p:nvPr/>
        </p:nvSpPr>
        <p:spPr>
          <a:xfrm>
            <a:off x="516835" y="1308655"/>
            <a:ext cx="104957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400" dirty="0"/>
              <a:t>3 Negara bagian belum memiliki suara pada kandidat Republican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400" dirty="0"/>
              <a:t>Dengan menggunakan model machine learning, akan diprediksi suara</a:t>
            </a:r>
            <a:r>
              <a:rPr lang="en-US" sz="2400" dirty="0"/>
              <a:t> </a:t>
            </a:r>
            <a:r>
              <a:rPr lang="id-ID" sz="2400" dirty="0"/>
              <a:t>di </a:t>
            </a:r>
            <a:r>
              <a:rPr lang="en-US" sz="2400" dirty="0"/>
              <a:t>3 negara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belum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suara</a:t>
            </a:r>
            <a:r>
              <a:rPr lang="id-ID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400" dirty="0"/>
              <a:t>Model yang akan digunakan yaitu Linear Regression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id-ID" sz="2400" dirty="0"/>
              <a:t>pengujian dari</a:t>
            </a:r>
            <a:r>
              <a:rPr lang="en-US" sz="2400" dirty="0"/>
              <a:t> </a:t>
            </a:r>
            <a:r>
              <a:rPr lang="en-US" sz="2400" dirty="0" err="1"/>
              <a:t>suara</a:t>
            </a:r>
            <a:r>
              <a:rPr lang="en-US" sz="2400" dirty="0"/>
              <a:t>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dibeberapa</a:t>
            </a:r>
            <a:r>
              <a:rPr lang="en-US" sz="2400" dirty="0"/>
              <a:t> negara </a:t>
            </a:r>
            <a:r>
              <a:rPr lang="en-US" sz="2400" dirty="0" err="1"/>
              <a:t>bagian</a:t>
            </a:r>
            <a:r>
              <a:rPr lang="en-US" sz="2400" dirty="0"/>
              <a:t> lain</a:t>
            </a:r>
            <a:r>
              <a:rPr lang="id-ID" sz="2400" dirty="0"/>
              <a:t>, dan akan di ujicoba dengan beberapa model, diantaranya linear regression, Lasso, Ridge, Elastic Net , Random Forest Regressor, dan akan dipilih model yang terbaik yang nilai prediksi mendekati nilai sebenarnya.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400" dirty="0"/>
              <a:t>Suara yang akan diprediksi adalah suara dari kandidat Republik, Trump dan Ted Cruz.</a:t>
            </a:r>
          </a:p>
        </p:txBody>
      </p:sp>
    </p:spTree>
    <p:extLst>
      <p:ext uri="{BB962C8B-B14F-4D97-AF65-F5344CB8AC3E}">
        <p14:creationId xmlns:p14="http://schemas.microsoft.com/office/powerpoint/2010/main" val="162269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63F7-E66C-4F80-95E3-BBB8CA21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" y="187628"/>
            <a:ext cx="11174186" cy="1588127"/>
          </a:xfrm>
        </p:spPr>
        <p:txBody>
          <a:bodyPr/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id-ID" dirty="0"/>
              <a:t>Setiap </a:t>
            </a:r>
            <a:r>
              <a:rPr lang="en-US" dirty="0"/>
              <a:t>Model</a:t>
            </a:r>
            <a:r>
              <a:rPr lang="id-ID" dirty="0"/>
              <a:t> Prediksi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ujicoba</a:t>
            </a:r>
            <a:br>
              <a:rPr lang="en-US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1D2E-89BD-43DD-AC72-A08C3885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46" y="1775755"/>
            <a:ext cx="9821507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87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3DA75-50EB-41BE-9DDA-4C1358E4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58" y="444452"/>
            <a:ext cx="8291279" cy="317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424F41-2BB4-43B9-A396-C00416AA0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808" y="3620743"/>
            <a:ext cx="4950381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5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EF4E-F699-4E6D-97A3-A9F3E3FB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4" y="526720"/>
            <a:ext cx="11174186" cy="590931"/>
          </a:xfrm>
        </p:spPr>
        <p:txBody>
          <a:bodyPr/>
          <a:lstStyle/>
          <a:p>
            <a:r>
              <a:rPr lang="id-ID" sz="3600" dirty="0"/>
              <a:t>Kesimpulan pada pengujian setiap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33DD3-6B05-4EE2-8E68-F3AA2139C66E}"/>
              </a:ext>
            </a:extLst>
          </p:cNvPr>
          <p:cNvSpPr txBox="1"/>
          <p:nvPr/>
        </p:nvSpPr>
        <p:spPr>
          <a:xfrm>
            <a:off x="702364" y="2274838"/>
            <a:ext cx="104294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2400" dirty="0"/>
              <a:t>Setelah diujicoba</a:t>
            </a:r>
            <a:r>
              <a:rPr lang="en-US" sz="2400" dirty="0"/>
              <a:t> </a:t>
            </a:r>
            <a:r>
              <a:rPr lang="id-ID" sz="2400" dirty="0"/>
              <a:t>d</a:t>
            </a:r>
            <a:r>
              <a:rPr lang="en-US" sz="2400" dirty="0" err="1"/>
              <a:t>ari</a:t>
            </a:r>
            <a:r>
              <a:rPr lang="en-US" sz="2400" dirty="0"/>
              <a:t> </a:t>
            </a:r>
            <a:r>
              <a:rPr lang="en-US" sz="2400" dirty="0" err="1"/>
              <a:t>kelima</a:t>
            </a:r>
            <a:r>
              <a:rPr lang="en-US" sz="2400" dirty="0"/>
              <a:t> model </a:t>
            </a:r>
            <a:r>
              <a:rPr lang="en-US" sz="2400" dirty="0" err="1"/>
              <a:t>tersebut</a:t>
            </a:r>
            <a:r>
              <a:rPr lang="en-US" sz="2400" dirty="0"/>
              <a:t> ,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dilihat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model yang </a:t>
            </a:r>
            <a:r>
              <a:rPr lang="en-US" sz="2400" dirty="0" err="1"/>
              <a:t>terbaik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yang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prediksi</a:t>
            </a:r>
            <a:r>
              <a:rPr lang="en-US" sz="2400" dirty="0"/>
              <a:t>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mendekati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aktual</a:t>
            </a:r>
            <a:r>
              <a:rPr lang="en-US" sz="2400" dirty="0"/>
              <a:t>. Dan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model</a:t>
            </a:r>
            <a:r>
              <a:rPr lang="id-ID" sz="2400" dirty="0"/>
              <a:t>,</a:t>
            </a:r>
            <a:r>
              <a:rPr lang="en-US" sz="2400" dirty="0"/>
              <a:t> </a:t>
            </a:r>
            <a:r>
              <a:rPr lang="id-ID" sz="2400" dirty="0"/>
              <a:t>dipilih </a:t>
            </a:r>
            <a:r>
              <a:rPr lang="en-US" sz="2400" dirty="0"/>
              <a:t>model </a:t>
            </a:r>
            <a:r>
              <a:rPr lang="en-US" sz="2400" dirty="0" err="1"/>
              <a:t>pertama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Random Forest Regressor</a:t>
            </a:r>
            <a:r>
              <a:rPr lang="id-ID" sz="2400" dirty="0"/>
              <a:t> dengan tingkat akurasi terbaik dibanding 4 model lainnya.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6979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621A-0AB9-42E5-8D9F-DD45B176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n-US" sz="3600" dirty="0"/>
              <a:t>Train </a:t>
            </a:r>
            <a:r>
              <a:rPr lang="en-US" sz="3600" dirty="0" err="1"/>
              <a:t>Akurasi</a:t>
            </a:r>
            <a:r>
              <a:rPr lang="en-US" sz="3600" dirty="0"/>
              <a:t> score </a:t>
            </a:r>
            <a:r>
              <a:rPr lang="id-ID" sz="3600" dirty="0"/>
              <a:t>pada </a:t>
            </a:r>
            <a:r>
              <a:rPr lang="en-US" sz="3600" dirty="0"/>
              <a:t>2 </a:t>
            </a:r>
            <a:r>
              <a:rPr lang="en-US" sz="3600" dirty="0" err="1"/>
              <a:t>kandidat</a:t>
            </a:r>
            <a:r>
              <a:rPr lang="id-ID" sz="3600" dirty="0"/>
              <a:t> dari</a:t>
            </a:r>
            <a:r>
              <a:rPr lang="en-US" sz="3600" dirty="0"/>
              <a:t> Republican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43DA2-764C-4EF1-9852-B291E950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49" y="2565126"/>
            <a:ext cx="9632515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5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3" y="10605"/>
            <a:ext cx="9003905" cy="746846"/>
          </a:xfrm>
        </p:spPr>
        <p:txBody>
          <a:bodyPr/>
          <a:lstStyle/>
          <a:p>
            <a:r>
              <a:rPr lang="en-US" dirty="0"/>
              <a:t>Sejarah </a:t>
            </a:r>
            <a:r>
              <a:rPr lang="en-US" dirty="0" err="1"/>
              <a:t>Pemilu</a:t>
            </a:r>
            <a:r>
              <a:rPr lang="en-US" dirty="0"/>
              <a:t> 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693" y="870195"/>
            <a:ext cx="9666514" cy="5855962"/>
          </a:xfr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Amerika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Serikat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adalah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negara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demokrasi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representatif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sejak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pengesahan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Konstitusi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Amerika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Serikat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pada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tahun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1787,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Walaupun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tradisi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pemilihan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sudah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selama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era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kolonial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dipengaruhi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oleh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Inggris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Proses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pemilihan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pada masa Amerika modern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berlangsung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tingkat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federal, negara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bagian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dan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lokal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Pemerintah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menjamin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pilih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semua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warga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negara Amerika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berusia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18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tahun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Pilpres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menggunakan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disebut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electoral college yang pada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intinya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adalah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sekelompok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orang yang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memilih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pemenang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Jumlahnya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538 dan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menjadi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presiden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seorang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calon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harus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mendapatkan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setidaknya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270.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Setiap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negara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bagian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punya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jumlah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'elector' yang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didasarkan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pada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populasi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Ketika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seseorang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mencoblos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sebenarnya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mereka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pilih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adalah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elector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Elector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sudah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diketahui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posisinya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apakah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memilih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Clinton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atau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Trump.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Yang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menarik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adalah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hampir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semua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negara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bagian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Kecuali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Nebraska dan 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Maine),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berlaku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prinsip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winners takes all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yaitu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pemenang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mendapatkan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semua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jumlah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elector di negara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bagian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tersebut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38A43E-2168-4C24-ACA3-75CA1B3D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50" y="5221314"/>
            <a:ext cx="2456256" cy="15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2DBF5-EA55-4B37-B8CB-CE1CC7F0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269153"/>
            <a:ext cx="11174186" cy="2086725"/>
          </a:xfrm>
        </p:spPr>
        <p:txBody>
          <a:bodyPr/>
          <a:lstStyle/>
          <a:p>
            <a:r>
              <a:rPr lang="id-ID" dirty="0"/>
              <a:t>Prediksi </a:t>
            </a:r>
            <a:r>
              <a:rPr lang="en-US" dirty="0"/>
              <a:t>Ted Cruz </a:t>
            </a:r>
            <a:r>
              <a:rPr lang="id-ID" dirty="0"/>
              <a:t>untuk </a:t>
            </a:r>
            <a:br>
              <a:rPr lang="id-ID" dirty="0"/>
            </a:br>
            <a:r>
              <a:rPr lang="id-ID" dirty="0"/>
              <a:t>model LASSO, RIDGE, ELASTIC NET </a:t>
            </a:r>
            <a:br>
              <a:rPr lang="id-ID" dirty="0"/>
            </a:br>
            <a:r>
              <a:rPr lang="id-ID" dirty="0"/>
              <a:t>dan Linear Regression</a:t>
            </a:r>
            <a:r>
              <a:rPr lang="en-US" dirty="0"/>
              <a:t> and evaluation </a:t>
            </a:r>
            <a:br>
              <a:rPr lang="en-US" dirty="0"/>
            </a:br>
            <a:r>
              <a:rPr lang="en-US" dirty="0"/>
              <a:t>metrics value</a:t>
            </a: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DAE227B-6FFC-4C32-92DA-883F33806E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8704" b="28704"/>
          <a:stretch/>
        </p:blipFill>
        <p:spPr>
          <a:xfrm>
            <a:off x="-1" y="2981740"/>
            <a:ext cx="8653671" cy="2507354"/>
          </a:xfrm>
        </p:spPr>
      </p:pic>
    </p:spTree>
    <p:extLst>
      <p:ext uri="{BB962C8B-B14F-4D97-AF65-F5344CB8AC3E}">
        <p14:creationId xmlns:p14="http://schemas.microsoft.com/office/powerpoint/2010/main" val="219828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2B96-6F51-4829-BA08-EE7757C1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z="3600" dirty="0"/>
              <a:t>Model RFR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5ADF8-6FDD-4654-9626-60E6112CD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1490"/>
            <a:ext cx="8311928" cy="4591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BEBDF-5BB6-4F94-ABC2-8B7BDDA4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128" y="2447528"/>
            <a:ext cx="2756262" cy="1459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4069C8-1E83-4B0A-85B1-FC2E5656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128" y="4214759"/>
            <a:ext cx="2756262" cy="12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77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212926"/>
            <a:ext cx="11174186" cy="2086725"/>
          </a:xfrm>
        </p:spPr>
        <p:txBody>
          <a:bodyPr/>
          <a:lstStyle/>
          <a:p>
            <a:r>
              <a:rPr lang="id-ID" dirty="0"/>
              <a:t>Prediksi Donald Trump untuk </a:t>
            </a:r>
            <a:br>
              <a:rPr lang="id-ID" dirty="0"/>
            </a:br>
            <a:r>
              <a:rPr lang="id-ID" dirty="0"/>
              <a:t>model LASSO, RIDGE, ELASTIC NET </a:t>
            </a:r>
            <a:br>
              <a:rPr lang="id-ID" dirty="0"/>
            </a:br>
            <a:r>
              <a:rPr lang="id-ID" dirty="0"/>
              <a:t>dan Linear Regression</a:t>
            </a:r>
            <a:r>
              <a:rPr lang="en-US" dirty="0"/>
              <a:t> and evaluation </a:t>
            </a:r>
            <a:br>
              <a:rPr lang="en-US" dirty="0"/>
            </a:br>
            <a:r>
              <a:rPr lang="en-US" dirty="0"/>
              <a:t>metrics value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2719868"/>
            <a:ext cx="8919589" cy="3344846"/>
          </a:xfrm>
        </p:spPr>
      </p:pic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4CD-470A-4660-9BE6-E453D348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z="3600" dirty="0"/>
              <a:t>Model LASSO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49D12-0128-4C38-BA93-F0F0EEFD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9" y="1555937"/>
            <a:ext cx="2581635" cy="1728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035EFD-0FD7-436C-9035-16230CF29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58" y="3500216"/>
            <a:ext cx="2283823" cy="1207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2D54C-AED0-418C-9500-FF4E9119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125" y="1800038"/>
            <a:ext cx="8291279" cy="4352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92E236-560F-48A5-9453-42288D853D92}"/>
              </a:ext>
            </a:extLst>
          </p:cNvPr>
          <p:cNvSpPr txBox="1"/>
          <p:nvPr/>
        </p:nvSpPr>
        <p:spPr>
          <a:xfrm>
            <a:off x="768058" y="4844330"/>
            <a:ext cx="27990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r>
              <a:rPr lang="id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33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7B26-3778-4DF0-923C-E7468FE45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z="3600" dirty="0"/>
              <a:t>Model Random Forest Regressor</a:t>
            </a:r>
            <a:endParaRPr lang="en-GB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47D1A2B-702C-4C18-AB71-C9A49F2D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73" y="1690688"/>
            <a:ext cx="856907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7360F4-11D2-4081-93D6-AC8F732C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273" y="3304903"/>
            <a:ext cx="2546435" cy="2737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F0FD8-6C72-4DAE-87D2-08C8138F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73" y="1690688"/>
            <a:ext cx="2496054" cy="12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82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BC3843-EE9C-4C9D-A281-6C09CE7E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Model </a:t>
            </a:r>
            <a:r>
              <a:rPr lang="id-ID" sz="3600" dirty="0"/>
              <a:t>Ridge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E07CC-022E-4551-806D-6A2355D2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61" y="1690688"/>
            <a:ext cx="2651990" cy="3090940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9C6173A-F4AF-4C8D-9CC7-C618B103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351" y="1690688"/>
            <a:ext cx="8166706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31226-93C7-48C2-9010-CAD0022A362B}"/>
              </a:ext>
            </a:extLst>
          </p:cNvPr>
          <p:cNvSpPr txBox="1"/>
          <p:nvPr/>
        </p:nvSpPr>
        <p:spPr>
          <a:xfrm>
            <a:off x="847361" y="4781628"/>
            <a:ext cx="26519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Sama </a:t>
            </a:r>
            <a:r>
              <a:rPr lang="en-US" dirty="0" err="1"/>
              <a:t>seperti</a:t>
            </a:r>
            <a:r>
              <a:rPr lang="en-US" dirty="0"/>
              <a:t> Lasso,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r>
              <a:rPr lang="id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8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EE4A-34CC-4637-9428-F65CF390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476203"/>
            <a:ext cx="11174186" cy="1089529"/>
          </a:xfrm>
        </p:spPr>
        <p:txBody>
          <a:bodyPr/>
          <a:lstStyle/>
          <a:p>
            <a:r>
              <a:rPr lang="en-US" sz="3600" dirty="0" err="1"/>
              <a:t>Prediksi</a:t>
            </a:r>
            <a:r>
              <a:rPr lang="en-US" sz="3600" dirty="0"/>
              <a:t> </a:t>
            </a:r>
            <a:r>
              <a:rPr lang="id-ID" sz="3600" dirty="0"/>
              <a:t>kandidat</a:t>
            </a:r>
            <a:r>
              <a:rPr lang="en-US" sz="3600" dirty="0"/>
              <a:t> Donald Trump di </a:t>
            </a:r>
            <a:r>
              <a:rPr lang="id-ID" sz="3600" dirty="0"/>
              <a:t>3 </a:t>
            </a:r>
            <a:r>
              <a:rPr lang="en-US" sz="3600" dirty="0"/>
              <a:t>Negara Bagian yang </a:t>
            </a:r>
            <a:r>
              <a:rPr lang="en-US" sz="3600" dirty="0" err="1"/>
              <a:t>belum</a:t>
            </a:r>
            <a:r>
              <a:rPr lang="en-US" sz="3600" dirty="0"/>
              <a:t> </a:t>
            </a:r>
            <a:r>
              <a:rPr lang="en-US" sz="3600" dirty="0" err="1"/>
              <a:t>memiliki</a:t>
            </a:r>
            <a:r>
              <a:rPr lang="en-US" sz="3600" dirty="0"/>
              <a:t> </a:t>
            </a:r>
            <a:r>
              <a:rPr lang="en-US" sz="3600" dirty="0" err="1"/>
              <a:t>suara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38EE9-F603-47A9-A70D-4F5347D6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51" y="2425150"/>
            <a:ext cx="5182049" cy="3956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ACFA2-326D-4E96-A17D-07953BFF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52" y="1845037"/>
            <a:ext cx="3011685" cy="1304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273D64-7A10-42D7-9B6F-5C9F8CACCB29}"/>
              </a:ext>
            </a:extLst>
          </p:cNvPr>
          <p:cNvSpPr txBox="1"/>
          <p:nvPr/>
        </p:nvSpPr>
        <p:spPr>
          <a:xfrm>
            <a:off x="6890277" y="3149694"/>
            <a:ext cx="4454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Ketiga</a:t>
            </a:r>
            <a:r>
              <a:rPr lang="en-US" dirty="0"/>
              <a:t> Negara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id-ID" dirty="0"/>
              <a:t>Colorado, Maine dan North Dakota,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Donald Trump. Dan </a:t>
            </a:r>
            <a:r>
              <a:rPr lang="en-US" dirty="0" err="1"/>
              <a:t>prediksi</a:t>
            </a:r>
            <a:r>
              <a:rPr lang="id-ID" dirty="0"/>
              <a:t> pada semua negara bagian yang telah memiliki suara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pembanding</a:t>
            </a:r>
            <a:r>
              <a:rPr lang="en-US" dirty="0"/>
              <a:t> </a:t>
            </a:r>
            <a:r>
              <a:rPr lang="en-US" dirty="0" err="1"/>
              <a:t>seberapa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model yang </a:t>
            </a:r>
            <a:r>
              <a:rPr lang="en-US" dirty="0" err="1"/>
              <a:t>dipakai</a:t>
            </a:r>
            <a:r>
              <a:rPr lang="en-US" dirty="0"/>
              <a:t> .</a:t>
            </a:r>
            <a:r>
              <a:rPr lang="id-ID" dirty="0"/>
              <a:t> Dari hasil prediksi 3 negar bagian tersebut, Trump hanya memenangkan suara di negara Bagian Colorado yakni sebesar 55% suara.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2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1DE9-60D6-46EA-BBFA-A3A944E3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600" dirty="0"/>
              <a:t>Hasil Prediksi Trump dan Ted Cruz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A7C5C2-199F-40BF-94AD-4EA93E2AD770}"/>
                  </a:ext>
                </a:extLst>
              </p:cNvPr>
              <p:cNvSpPr txBox="1"/>
              <p:nvPr/>
            </p:nvSpPr>
            <p:spPr>
              <a:xfrm>
                <a:off x="446314" y="1862653"/>
                <a:ext cx="10632503" cy="2462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200" dirty="0"/>
                  <a:t>Dari </a:t>
                </a:r>
                <a:r>
                  <a:rPr lang="en-US" sz="2200" dirty="0" err="1"/>
                  <a:t>hasil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prediksi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kandidat</a:t>
                </a:r>
                <a:r>
                  <a:rPr lang="en-US" sz="2200" dirty="0"/>
                  <a:t> Ted Cruz</a:t>
                </a:r>
                <a:r>
                  <a:rPr lang="id-ID" sz="2200" dirty="0"/>
                  <a:t>, Selisih skor dari 5 bagian adalah 0,01 % – 0,05 %</a:t>
                </a:r>
                <a:r>
                  <a:rPr lang="en-US" sz="2200" dirty="0"/>
                  <a:t> </a:t>
                </a:r>
                <a:r>
                  <a:rPr lang="id-ID" sz="2200" dirty="0"/>
                  <a:t>dan </a:t>
                </a:r>
                <a:r>
                  <a:rPr lang="en-US" sz="2200" dirty="0"/>
                  <a:t>paling </a:t>
                </a:r>
                <a:r>
                  <a:rPr lang="en-US" sz="2200" dirty="0" err="1"/>
                  <a:t>akurat</a:t>
                </a:r>
                <a:r>
                  <a:rPr lang="en-US" sz="2200" dirty="0"/>
                  <a:t> di 3 </a:t>
                </a:r>
                <a:r>
                  <a:rPr lang="en-US" sz="2200" dirty="0" err="1"/>
                  <a:t>negara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bagian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sampel</a:t>
                </a:r>
                <a:r>
                  <a:rPr lang="id-ID" sz="2200" dirty="0"/>
                  <a:t>, yakni Arizona, Maryland, dan Arizona, dengan R2 score mencapai 0.79 dan max error 0.059</a:t>
                </a:r>
              </a:p>
              <a:p>
                <a:pPr algn="just"/>
                <a:r>
                  <a:rPr lang="en-US" sz="2200" dirty="0"/>
                  <a:t>Dari </a:t>
                </a:r>
                <a:r>
                  <a:rPr lang="en-US" sz="2200" dirty="0" err="1"/>
                  <a:t>hasil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prediksi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kandidat</a:t>
                </a:r>
                <a:r>
                  <a:rPr lang="en-US" sz="2200" dirty="0"/>
                  <a:t> Donald Trump, </a:t>
                </a:r>
                <a:r>
                  <a:rPr lang="en-US" sz="2200" dirty="0" err="1"/>
                  <a:t>selisih</a:t>
                </a:r>
                <a:r>
                  <a:rPr lang="en-US" sz="2200" dirty="0"/>
                  <a:t> </a:t>
                </a:r>
                <a:r>
                  <a:rPr lang="en-US" sz="2200" dirty="0" err="1"/>
                  <a:t>berkisar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antar</a:t>
                </a:r>
                <a:r>
                  <a:rPr lang="en-US" sz="2200" dirty="0"/>
                  <a:t> 0,01- 0.064 %, </a:t>
                </a:r>
                <a:r>
                  <a:rPr lang="en-US" sz="2200" dirty="0" err="1"/>
                  <a:t>dan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dari</a:t>
                </a:r>
                <a:r>
                  <a:rPr lang="en-US" sz="2200" dirty="0"/>
                  <a:t> 13 </a:t>
                </a:r>
                <a:r>
                  <a:rPr lang="en-US" sz="2200" dirty="0" err="1"/>
                  <a:t>negara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bagian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sampel</a:t>
                </a:r>
                <a:r>
                  <a:rPr lang="en-US" sz="2200" dirty="0"/>
                  <a:t>, 8 </a:t>
                </a:r>
                <a:r>
                  <a:rPr lang="en-US" sz="2200" dirty="0" err="1"/>
                  <a:t>negara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bagian</a:t>
                </a:r>
                <a:r>
                  <a:rPr lang="en-US" sz="2200" dirty="0"/>
                  <a:t> </a:t>
                </a:r>
                <a:r>
                  <a:rPr lang="id-ID" sz="2200" dirty="0"/>
                  <a:t>selisih</a:t>
                </a:r>
                <a:r>
                  <a:rPr lang="en-US" sz="2200" dirty="0"/>
                  <a:t> </a:t>
                </a:r>
                <a:r>
                  <a:rPr lang="en-US" sz="2200" dirty="0" err="1"/>
                  <a:t>angka</a:t>
                </a:r>
                <a:r>
                  <a:rPr lang="en-US" sz="2200" dirty="0"/>
                  <a:t> paling </a:t>
                </a:r>
                <a:r>
                  <a:rPr lang="en-US" sz="2200" dirty="0" err="1"/>
                  <a:t>akurat</a:t>
                </a:r>
                <a:r>
                  <a:rPr lang="en-US" sz="2200" dirty="0"/>
                  <a:t> </a:t>
                </a:r>
                <a:r>
                  <a:rPr lang="en-US" sz="2200" dirty="0" err="1"/>
                  <a:t>yaitu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200" dirty="0"/>
                  <a:t> 0,01</a:t>
                </a:r>
                <a:r>
                  <a:rPr lang="id-ID" sz="2200" dirty="0"/>
                  <a:t> % .</a:t>
                </a:r>
              </a:p>
              <a:p>
                <a:pPr marL="0" indent="0" algn="just">
                  <a:buNone/>
                </a:pPr>
                <a:r>
                  <a:rPr lang="id-ID" sz="2200" dirty="0"/>
                  <a:t>max score pada model trump adalah 0.064% dengan R2 score 0.88</a:t>
                </a:r>
                <a:endParaRPr lang="en-US" sz="2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A7C5C2-199F-40BF-94AD-4EA93E2AD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62653"/>
                <a:ext cx="10632503" cy="2462213"/>
              </a:xfrm>
              <a:prstGeom prst="rect">
                <a:avLst/>
              </a:prstGeom>
              <a:blipFill>
                <a:blip r:embed="rId2"/>
                <a:stretch>
                  <a:fillRect l="-745" t="-1737" r="-745" b="-42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545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14E5-005B-4E5F-8699-58299EC2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n-US" dirty="0"/>
              <a:t>Donald Trump's future predictions</a:t>
            </a:r>
            <a:br>
              <a:rPr lang="id-ID" dirty="0"/>
            </a:br>
            <a:r>
              <a:rPr lang="en-US" dirty="0"/>
              <a:t>in several states </a:t>
            </a:r>
            <a:endParaRPr lang="en-GB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2B4633E-29DD-4683-8733-10FF0A9D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25" y="1806083"/>
            <a:ext cx="5747657" cy="4008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84E75-31F4-4806-91EC-61155EEF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5" y="1460406"/>
            <a:ext cx="3519935" cy="1971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AAEBFA-E2DE-4ECD-ADFC-CEB99050DD63}"/>
              </a:ext>
            </a:extLst>
          </p:cNvPr>
          <p:cNvSpPr txBox="1"/>
          <p:nvPr/>
        </p:nvSpPr>
        <p:spPr>
          <a:xfrm>
            <a:off x="6662055" y="3777731"/>
            <a:ext cx="3860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Dari Hasil prediksi untuk pemilu berikutnya, Donald Trump akan memenangkan suara lebih dari 50% di 3 negara bagian dari 8 sampel negara bagian yaitu Arizona, New Mexico, dan Oregon.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14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548" b="10548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A9BE59-6CDF-434C-ABA2-9040CD99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449271"/>
            <a:ext cx="9666514" cy="746846"/>
          </a:xfrm>
        </p:spPr>
        <p:txBody>
          <a:bodyPr/>
          <a:lstStyle/>
          <a:p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AS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41619-B458-4AC5-B5A3-AEC622B96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256" y="808382"/>
            <a:ext cx="9875709" cy="4818468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Negara-negara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pemilihan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pendahuluan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kaukus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menentukan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calon-calon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mengikuti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konvensi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nasional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Konvensi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nasional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ajang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dimana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calon-calon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kaukus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diseleksi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salah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kemudian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ditetapkan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sebagai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kandidat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presiden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Kampanye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pemilu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Calon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berkampanye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seluruh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negara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memenangkan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suara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pemilih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pemilu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bulan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November.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Electoral college.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Kandidat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presiden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popular vote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pemilu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bulan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November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otomatis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memenangkan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pemilu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Konstitusi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mensyaratkan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dilakukannya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proses Electoral college,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dimana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negara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menentukan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elector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sekelompok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orang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terpilih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memilih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presiden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wakilnya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setelah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pemilihan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popular vote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Electoral college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pada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bulan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Desember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pada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pertama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setelah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Rabu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minggu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kedua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37B2F3-064C-4838-AD2E-FB11B075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28" y="5564873"/>
            <a:ext cx="2071943" cy="12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4651C38-FC54-400F-A9F3-B49EC4829A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468963" y="156423"/>
            <a:ext cx="8726871" cy="654515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754616-DC65-1841-9419-6C0DCBEB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61" y="4764664"/>
            <a:ext cx="1726841" cy="13716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B5667-FA20-49C2-A3CD-B275BB41F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F153D4-F9C1-4295-8CB0-BFC0E94D4C64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1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B4965-AC4D-418C-AB85-47C66210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21" y="1460478"/>
            <a:ext cx="2310138" cy="4396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CD0BB-2964-4498-8E47-EA74620A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026" y="1919148"/>
            <a:ext cx="2200989" cy="2102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3848A8-B504-455E-9800-B0DA75EA75E8}"/>
              </a:ext>
            </a:extLst>
          </p:cNvPr>
          <p:cNvSpPr txBox="1"/>
          <p:nvPr/>
        </p:nvSpPr>
        <p:spPr>
          <a:xfrm>
            <a:off x="6578394" y="1689367"/>
            <a:ext cx="360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21 Features demographics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Features primary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900B96-D683-421A-A31C-2C7CE96D8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678" y="4923103"/>
            <a:ext cx="7935432" cy="933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566BF-91D8-4F93-A836-731D9E170A80}"/>
              </a:ext>
            </a:extLst>
          </p:cNvPr>
          <p:cNvSpPr txBox="1"/>
          <p:nvPr/>
        </p:nvSpPr>
        <p:spPr>
          <a:xfrm>
            <a:off x="2610678" y="4480674"/>
            <a:ext cx="33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Demographics Dictionary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ECCE3-40B4-4759-9311-2EE1845C3477}"/>
              </a:ext>
            </a:extLst>
          </p:cNvPr>
          <p:cNvSpPr txBox="1"/>
          <p:nvPr/>
        </p:nvSpPr>
        <p:spPr>
          <a:xfrm>
            <a:off x="3159333" y="1504701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Primary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324A0-F7A9-489A-8CCF-E40361D6417F}"/>
              </a:ext>
            </a:extLst>
          </p:cNvPr>
          <p:cNvSpPr txBox="1"/>
          <p:nvPr/>
        </p:nvSpPr>
        <p:spPr>
          <a:xfrm>
            <a:off x="446314" y="1091146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Demographics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94" y="604841"/>
            <a:ext cx="9797616" cy="590931"/>
          </a:xfrm>
        </p:spPr>
        <p:txBody>
          <a:bodyPr/>
          <a:lstStyle/>
          <a:p>
            <a:r>
              <a:rPr lang="en-US" sz="3600" dirty="0"/>
              <a:t>US Election 2016 Primaries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878D4-E394-4738-9B21-00C8D6A31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994" y="1446958"/>
            <a:ext cx="8031162" cy="45107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92796-B3C3-491B-950E-908D6A1E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360" y="1446958"/>
            <a:ext cx="2377646" cy="4510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3C757-BC01-40F2-BFE7-13E8F63CFB65}"/>
              </a:ext>
            </a:extLst>
          </p:cNvPr>
          <p:cNvSpPr txBox="1"/>
          <p:nvPr/>
        </p:nvSpPr>
        <p:spPr>
          <a:xfrm>
            <a:off x="446314" y="6363255"/>
            <a:ext cx="101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 BI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68D4-CDA2-4739-8E3C-CA2F1C10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n-US" dirty="0"/>
              <a:t>Percentage of Votes</a:t>
            </a:r>
            <a:br>
              <a:rPr lang="en-US" dirty="0"/>
            </a:br>
            <a:r>
              <a:rPr lang="en-US" dirty="0"/>
              <a:t>Democrat vs Republican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6D9F3-5D83-4A44-938D-12A49031D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05" y="1830855"/>
            <a:ext cx="4096867" cy="4548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C56C2-D543-46D8-812C-FD5EC3F3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472" y="1830855"/>
            <a:ext cx="3533775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BDFE64-0D99-4CB5-8B59-B7AFAD315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72" y="2664946"/>
            <a:ext cx="3971925" cy="158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3281EE-E3DF-4A5E-A4D7-B7242447F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2" y="4299137"/>
            <a:ext cx="37528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6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D5AA-FCAF-426C-BC74-A7A18CD7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 votes for all candidates party &gt; 0.1%</a:t>
            </a:r>
            <a:endParaRPr lang="en-GB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44F8EB-FFEE-473E-BE8C-AB3AAFC6B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919" y="1704975"/>
            <a:ext cx="6667500" cy="428625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7DE8B5-2D42-4892-90D7-9E46548B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169" y="2353296"/>
            <a:ext cx="3139331" cy="32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9B7651-08C1-49A1-AFE9-4E4CD34217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184</TotalTime>
  <Words>1274</Words>
  <Application>Microsoft Office PowerPoint</Application>
  <PresentationFormat>Widescreen</PresentationFormat>
  <Paragraphs>79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-apple-system</vt:lpstr>
      <vt:lpstr>Arial</vt:lpstr>
      <vt:lpstr>Arial</vt:lpstr>
      <vt:lpstr>Calibri</vt:lpstr>
      <vt:lpstr>Cambria Math</vt:lpstr>
      <vt:lpstr>Century Gothic</vt:lpstr>
      <vt:lpstr>Office Theme</vt:lpstr>
      <vt:lpstr>Analyze and predict the votes of candidates  for the US presidential 2016 election</vt:lpstr>
      <vt:lpstr>This Research using linear regression method  to calculate the percentage of votes that were missing in some states.</vt:lpstr>
      <vt:lpstr>Sejarah Pemilu AS</vt:lpstr>
      <vt:lpstr>Tahap Pemilihan Presiden AS</vt:lpstr>
      <vt:lpstr>Data Set</vt:lpstr>
      <vt:lpstr>PowerPoint Presentation</vt:lpstr>
      <vt:lpstr>US Election 2016 Primaries Result</vt:lpstr>
      <vt:lpstr>Percentage of Votes Democrat vs Republican </vt:lpstr>
      <vt:lpstr>Fraction votes for all candidates party &gt; 0.1%</vt:lpstr>
      <vt:lpstr>Analysis</vt:lpstr>
      <vt:lpstr>Republican</vt:lpstr>
      <vt:lpstr>The votes of all Republican candidates in each states</vt:lpstr>
      <vt:lpstr>Top votes</vt:lpstr>
      <vt:lpstr>Democrat</vt:lpstr>
      <vt:lpstr>Top votes</vt:lpstr>
      <vt:lpstr>Top votes</vt:lpstr>
      <vt:lpstr>Candidate Analysis Based  on 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Prediksi</vt:lpstr>
      <vt:lpstr>Problem Identification: </vt:lpstr>
      <vt:lpstr>Perbandingan Setiap Model Prediksi setelah dilakukan ujicoba </vt:lpstr>
      <vt:lpstr>PowerPoint Presentation</vt:lpstr>
      <vt:lpstr>Kesimpulan pada pengujian setiap model</vt:lpstr>
      <vt:lpstr>Train Akurasi score pada 2 kandidat dari Republican</vt:lpstr>
      <vt:lpstr>Prediksi Ted Cruz untuk  model LASSO, RIDGE, ELASTIC NET  dan Linear Regression and evaluation  metrics value</vt:lpstr>
      <vt:lpstr>Model RFR</vt:lpstr>
      <vt:lpstr>Prediksi Donald Trump untuk  model LASSO, RIDGE, ELASTIC NET  dan Linear Regression and evaluation  metrics value</vt:lpstr>
      <vt:lpstr>Model LASSO</vt:lpstr>
      <vt:lpstr>Model Random Forest Regressor</vt:lpstr>
      <vt:lpstr>Model Ridge</vt:lpstr>
      <vt:lpstr>Prediksi kandidat Donald Trump di 3 Negara Bagian yang belum memiliki suara</vt:lpstr>
      <vt:lpstr>Hasil Prediksi Trump dan Ted Cruz</vt:lpstr>
      <vt:lpstr>Donald Trump's future predictions in several states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Analyze and predict the votes of candidates for the US presidential election.</dc:title>
  <dc:creator>Adam .</dc:creator>
  <cp:lastModifiedBy>Adam .</cp:lastModifiedBy>
  <cp:revision>18</cp:revision>
  <dcterms:created xsi:type="dcterms:W3CDTF">2020-10-07T06:05:29Z</dcterms:created>
  <dcterms:modified xsi:type="dcterms:W3CDTF">2020-10-07T09:10:06Z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